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38912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dge, Danetra" initials="HD" lastIdx="1" clrIdx="0">
    <p:extLst>
      <p:ext uri="{19B8F6BF-5375-455C-9EA6-DF929625EA0E}">
        <p15:presenceInfo xmlns:p15="http://schemas.microsoft.com/office/powerpoint/2012/main" userId="S-1-5-21-872334846-580189086-2614858207-3277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4980" autoAdjust="0"/>
    <p:restoredTop sz="94660"/>
  </p:normalViewPr>
  <p:slideViewPr>
    <p:cSldViewPr snapToGrid="0">
      <p:cViewPr>
        <p:scale>
          <a:sx n="20" d="100"/>
          <a:sy n="20" d="100"/>
        </p:scale>
        <p:origin x="691" y="-14"/>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r>
              <a:rPr lang="en-US" sz="2400" b="1" dirty="0" smtClean="0">
                <a:solidFill>
                  <a:schemeClr val="tx1"/>
                </a:solidFill>
              </a:rPr>
              <a:t>Gatton </a:t>
            </a:r>
          </a:p>
          <a:p>
            <a:pPr>
              <a:defRPr sz="2400" b="1">
                <a:solidFill>
                  <a:schemeClr val="tx1"/>
                </a:solidFill>
              </a:defRPr>
            </a:pPr>
            <a:r>
              <a:rPr lang="en-US" sz="2400" b="1" dirty="0" smtClean="0">
                <a:solidFill>
                  <a:schemeClr val="tx1"/>
                </a:solidFill>
              </a:rPr>
              <a:t>Class of 2016</a:t>
            </a:r>
          </a:p>
          <a:p>
            <a:pPr>
              <a:defRPr sz="2400" b="1">
                <a:solidFill>
                  <a:schemeClr val="tx1"/>
                </a:solidFill>
              </a:defRPr>
            </a:pPr>
            <a:r>
              <a:rPr lang="en-US" sz="2400" b="1" dirty="0" smtClean="0">
                <a:solidFill>
                  <a:schemeClr val="tx1"/>
                </a:solidFill>
              </a:rPr>
              <a:t>Racial Demographic</a:t>
            </a:r>
            <a:endParaRPr lang="en-US" sz="2400" b="1" dirty="0">
              <a:solidFill>
                <a:schemeClr val="tx1"/>
              </a:solidFill>
            </a:endParaRPr>
          </a:p>
        </c:rich>
      </c:tx>
      <c:layout>
        <c:manualLayout>
          <c:xMode val="edge"/>
          <c:yMode val="edge"/>
          <c:x val="0.31218556264636643"/>
          <c:y val="0.42377602468272291"/>
        </c:manualLayout>
      </c:layout>
      <c:overlay val="1"/>
      <c:spPr>
        <a:noFill/>
        <a:ln>
          <a:noFill/>
        </a:ln>
        <a:effectLst/>
      </c:spPr>
      <c:txPr>
        <a:bodyPr rot="0" spcFirstLastPara="1" vertOverflow="ellipsis" vert="horz" wrap="square" anchor="ctr" anchorCtr="1"/>
        <a:lstStyle/>
        <a:p>
          <a:pPr>
            <a:defRPr sz="24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10629974060737737"/>
          <c:y val="0.12460112122849937"/>
          <c:w val="0.76196720861987988"/>
          <c:h val="0.95059620728935834"/>
        </c:manualLayout>
      </c:layout>
      <c:doughnutChart>
        <c:varyColors val="1"/>
        <c:ser>
          <c:idx val="0"/>
          <c:order val="0"/>
          <c:tx>
            <c:strRef>
              <c:f>Sheet1!$B$1</c:f>
              <c:strCache>
                <c:ptCount val="1"/>
                <c:pt idx="0">
                  <c:v>Column1</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2-FACF-44EE-87C2-64EEAE5BF5CC}"/>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4-FACF-44EE-87C2-64EEAE5BF5CC}"/>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3-FACF-44EE-87C2-64EEAE5BF5CC}"/>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5-FACF-44EE-87C2-64EEAE5BF5CC}"/>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1-FACF-44EE-87C2-64EEAE5BF5CC}"/>
              </c:ext>
            </c:extLst>
          </c:dPt>
          <c:dLbls>
            <c:dLbl>
              <c:idx val="0"/>
              <c:layout>
                <c:manualLayout>
                  <c:x val="-0.12874422325711385"/>
                  <c:y val="8.1845154981641771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2"/>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30092215549995238"/>
                      <c:h val="4.3759876196851129E-2"/>
                    </c:manualLayout>
                  </c15:layout>
                </c:ext>
                <c:ext xmlns:c16="http://schemas.microsoft.com/office/drawing/2014/chart" uri="{C3380CC4-5D6E-409C-BE32-E72D297353CC}">
                  <c16:uniqueId val="{00000002-FACF-44EE-87C2-64EEAE5BF5CC}"/>
                </c:ext>
              </c:extLst>
            </c:dLbl>
            <c:dLbl>
              <c:idx val="1"/>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tx1">
                          <a:lumMod val="85000"/>
                          <a:lumOff val="15000"/>
                        </a:schemeClr>
                      </a:solidFill>
                      <a:latin typeface="+mn-lt"/>
                      <a:ea typeface="+mn-ea"/>
                      <a:cs typeface="+mn-cs"/>
                    </a:defRPr>
                  </a:pPr>
                  <a:endParaRPr lang="en-US"/>
                </a:p>
              </c:txPr>
              <c:showLegendKey val="0"/>
              <c:showVal val="1"/>
              <c:showCatName val="1"/>
              <c:showSerName val="0"/>
              <c:showPercent val="0"/>
              <c:showBubbleSize val="0"/>
              <c:extLst>
                <c:ext xmlns:c16="http://schemas.microsoft.com/office/drawing/2014/chart" uri="{C3380CC4-5D6E-409C-BE32-E72D297353CC}">
                  <c16:uniqueId val="{00000004-FACF-44EE-87C2-64EEAE5BF5CC}"/>
                </c:ext>
              </c:extLst>
            </c:dLbl>
            <c:dLbl>
              <c:idx val="2"/>
              <c:layout>
                <c:manualLayout>
                  <c:x val="7.8289721079297971E-3"/>
                  <c:y val="-1.0003296719978438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2"/>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12360308476528971"/>
                      <c:h val="0.11832990629123585"/>
                    </c:manualLayout>
                  </c15:layout>
                </c:ext>
                <c:ext xmlns:c16="http://schemas.microsoft.com/office/drawing/2014/chart" uri="{C3380CC4-5D6E-409C-BE32-E72D297353CC}">
                  <c16:uniqueId val="{00000003-FACF-44EE-87C2-64EEAE5BF5CC}"/>
                </c:ext>
              </c:extLst>
            </c:dLbl>
            <c:dLbl>
              <c:idx val="3"/>
              <c:layout>
                <c:manualLayout>
                  <c:x val="5.2193604023153912E-3"/>
                  <c:y val="-4.1831968101728012E-2"/>
                </c:manualLayout>
              </c:layout>
              <c:showLegendKey val="0"/>
              <c:showVal val="1"/>
              <c:showCatName val="1"/>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FACF-44EE-87C2-64EEAE5BF5CC}"/>
                </c:ext>
              </c:extLst>
            </c:dLbl>
            <c:dLbl>
              <c:idx val="4"/>
              <c:layout>
                <c:manualLayout>
                  <c:x val="7.8290474530274684E-2"/>
                  <c:y val="4.5469530545356539E-2"/>
                </c:manualLayout>
              </c:layout>
              <c:spPr>
                <a:noFill/>
                <a:ln>
                  <a:noFill/>
                </a:ln>
                <a:effectLst/>
              </c:spPr>
              <c:txPr>
                <a:bodyPr rot="0" spcFirstLastPara="1" vertOverflow="ellipsis" vert="horz" wrap="square" lIns="38100" tIns="19050" rIns="38100" bIns="19050" anchor="ctr" anchorCtr="1">
                  <a:noAutofit/>
                </a:bodyPr>
                <a:lstStyle/>
                <a:p>
                  <a:pPr>
                    <a:defRPr sz="1600" b="1" i="0" u="none" strike="noStrike" kern="1200" baseline="0">
                      <a:solidFill>
                        <a:schemeClr val="bg2"/>
                      </a:solidFill>
                      <a:latin typeface="+mn-lt"/>
                      <a:ea typeface="+mn-ea"/>
                      <a:cs typeface="+mn-cs"/>
                    </a:defRPr>
                  </a:pPr>
                  <a:endParaRPr lang="en-US"/>
                </a:p>
              </c:txPr>
              <c:showLegendKey val="0"/>
              <c:showVal val="1"/>
              <c:showCatName val="1"/>
              <c:showSerName val="0"/>
              <c:showPercent val="0"/>
              <c:showBubbleSize val="0"/>
              <c:extLst>
                <c:ext xmlns:c15="http://schemas.microsoft.com/office/drawing/2012/chart" uri="{CE6537A1-D6FC-4f65-9D91-7224C49458BB}">
                  <c15:layout>
                    <c:manualLayout>
                      <c:w val="0.21297127502399052"/>
                      <c:h val="4.7089248310610024E-2"/>
                    </c:manualLayout>
                  </c15:layout>
                </c:ext>
                <c:ext xmlns:c16="http://schemas.microsoft.com/office/drawing/2014/chart" uri="{C3380CC4-5D6E-409C-BE32-E72D297353CC}">
                  <c16:uniqueId val="{00000001-FACF-44EE-87C2-64EEAE5BF5CC}"/>
                </c:ext>
              </c:extLst>
            </c:dLbl>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chemeClr val="bg2"/>
                    </a:solidFill>
                    <a:latin typeface="+mn-lt"/>
                    <a:ea typeface="+mn-ea"/>
                    <a:cs typeface="+mn-cs"/>
                  </a:defRPr>
                </a:pPr>
                <a:endParaRPr lang="en-US"/>
              </a:p>
            </c:txPr>
            <c:showLegendKey val="0"/>
            <c:showVal val="1"/>
            <c:showCatName val="1"/>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Sheet1!$A$2:$A$6</c:f>
              <c:strCache>
                <c:ptCount val="5"/>
                <c:pt idx="0">
                  <c:v>White/Caucasian</c:v>
                </c:pt>
                <c:pt idx="1">
                  <c:v>Asian</c:v>
                </c:pt>
                <c:pt idx="2">
                  <c:v>Hispanic/Latino</c:v>
                </c:pt>
                <c:pt idx="3">
                  <c:v>African-American</c:v>
                </c:pt>
                <c:pt idx="4">
                  <c:v>Multi-Racial</c:v>
                </c:pt>
              </c:strCache>
            </c:strRef>
          </c:cat>
          <c:val>
            <c:numRef>
              <c:f>Sheet1!$B$2:$B$6</c:f>
              <c:numCache>
                <c:formatCode>General</c:formatCode>
                <c:ptCount val="5"/>
                <c:pt idx="0">
                  <c:v>44</c:v>
                </c:pt>
                <c:pt idx="1">
                  <c:v>6</c:v>
                </c:pt>
                <c:pt idx="2">
                  <c:v>2</c:v>
                </c:pt>
                <c:pt idx="3">
                  <c:v>3</c:v>
                </c:pt>
                <c:pt idx="4">
                  <c:v>4</c:v>
                </c:pt>
              </c:numCache>
            </c:numRef>
          </c:val>
          <c:extLst>
            <c:ext xmlns:c16="http://schemas.microsoft.com/office/drawing/2014/chart" uri="{C3380CC4-5D6E-409C-BE32-E72D297353CC}">
              <c16:uniqueId val="{00000000-FACF-44EE-87C2-64EEAE5BF5CC}"/>
            </c:ext>
          </c:extLst>
        </c:ser>
        <c:dLbls>
          <c:showLegendKey val="0"/>
          <c:showVal val="1"/>
          <c:showCatName val="1"/>
          <c:showSerName val="0"/>
          <c:showPercent val="0"/>
          <c:showBubbleSize val="0"/>
          <c:showLeaderLines val="1"/>
        </c:dLbls>
        <c:firstSliceAng val="0"/>
        <c:holeSize val="50"/>
      </c:doughnut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smtClean="0"/>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9FE8A03-6851-4533-844A-3EA202AFDFD3}"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3757572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FE8A03-6851-4533-844A-3EA202AFDFD3}"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3216425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FE8A03-6851-4533-844A-3EA202AFDFD3}"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26193144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9FE8A03-6851-4533-844A-3EA202AFDFD3}"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3278375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smtClean="0"/>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E8A03-6851-4533-844A-3EA202AFDFD3}" type="datetimeFigureOut">
              <a:rPr lang="en-US" smtClean="0"/>
              <a:t>10/30/2016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3579403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9FE8A03-6851-4533-844A-3EA202AFDFD3}"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407226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smtClean="0"/>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9FE8A03-6851-4533-844A-3EA202AFDFD3}" type="datetimeFigureOut">
              <a:rPr lang="en-US" smtClean="0"/>
              <a:t>10/30/2016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1465843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9FE8A03-6851-4533-844A-3EA202AFDFD3}" type="datetimeFigureOut">
              <a:rPr lang="en-US" smtClean="0"/>
              <a:t>10/30/2016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2426218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E8A03-6851-4533-844A-3EA202AFDFD3}" type="datetimeFigureOut">
              <a:rPr lang="en-US" smtClean="0"/>
              <a:t>10/30/2016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16136099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E8A03-6851-4533-844A-3EA202AFDFD3}"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38454508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smtClean="0"/>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E8A03-6851-4533-844A-3EA202AFDFD3}" type="datetimeFigureOut">
              <a:rPr lang="en-US" smtClean="0"/>
              <a:t>10/30/2016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C9DB9F-4A66-4C15-8272-89E8418006DC}" type="slidenum">
              <a:rPr lang="en-US" smtClean="0"/>
              <a:t>‹#›</a:t>
            </a:fld>
            <a:endParaRPr lang="en-US"/>
          </a:p>
        </p:txBody>
      </p:sp>
    </p:spTree>
    <p:extLst>
      <p:ext uri="{BB962C8B-B14F-4D97-AF65-F5344CB8AC3E}">
        <p14:creationId xmlns:p14="http://schemas.microsoft.com/office/powerpoint/2010/main" val="659007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79FE8A03-6851-4533-844A-3EA202AFDFD3}" type="datetimeFigureOut">
              <a:rPr lang="en-US" smtClean="0"/>
              <a:t>10/30/2016</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14C9DB9F-4A66-4C15-8272-89E8418006DC}" type="slidenum">
              <a:rPr lang="en-US" smtClean="0"/>
              <a:t>‹#›</a:t>
            </a:fld>
            <a:endParaRPr lang="en-US"/>
          </a:p>
        </p:txBody>
      </p:sp>
    </p:spTree>
    <p:extLst>
      <p:ext uri="{BB962C8B-B14F-4D97-AF65-F5344CB8AC3E}">
        <p14:creationId xmlns:p14="http://schemas.microsoft.com/office/powerpoint/2010/main" val="254115892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chart" Target="../charts/chart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90000"/>
          </a:schemeClr>
        </a:solidFill>
        <a:effectLst/>
      </p:bgPr>
    </p:bg>
    <p:spTree>
      <p:nvGrpSpPr>
        <p:cNvPr id="1" name=""/>
        <p:cNvGrpSpPr/>
        <p:nvPr/>
      </p:nvGrpSpPr>
      <p:grpSpPr>
        <a:xfrm>
          <a:off x="0" y="0"/>
          <a:ext cx="0" cy="0"/>
          <a:chOff x="0" y="0"/>
          <a:chExt cx="0" cy="0"/>
        </a:xfrm>
      </p:grpSpPr>
      <p:grpSp>
        <p:nvGrpSpPr>
          <p:cNvPr id="64" name="Group 63"/>
          <p:cNvGrpSpPr/>
          <p:nvPr/>
        </p:nvGrpSpPr>
        <p:grpSpPr>
          <a:xfrm rot="20999480">
            <a:off x="20356263" y="13187878"/>
            <a:ext cx="7766668" cy="6108705"/>
            <a:chOff x="18367166" y="15014147"/>
            <a:chExt cx="6736946" cy="5389001"/>
          </a:xfrm>
        </p:grpSpPr>
        <p:sp>
          <p:nvSpPr>
            <p:cNvPr id="56" name="Cloud Callout 55"/>
            <p:cNvSpPr/>
            <p:nvPr/>
          </p:nvSpPr>
          <p:spPr>
            <a:xfrm rot="20860381" flipH="1">
              <a:off x="18367166" y="15014147"/>
              <a:ext cx="6736946" cy="5389001"/>
            </a:xfrm>
            <a:prstGeom prst="cloudCallout">
              <a:avLst/>
            </a:prstGeom>
            <a:solidFill>
              <a:srgbClr val="FFFFCC">
                <a:alpha val="65000"/>
              </a:srgbClr>
            </a:solidFill>
            <a:ln>
              <a:solidFill>
                <a:schemeClr val="dk1">
                  <a:alpha val="66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3" name="Rectangle 62"/>
            <p:cNvSpPr/>
            <p:nvPr/>
          </p:nvSpPr>
          <p:spPr>
            <a:xfrm>
              <a:off x="19068689" y="16022360"/>
              <a:ext cx="5043302" cy="3122428"/>
            </a:xfrm>
            <a:prstGeom prst="rect">
              <a:avLst/>
            </a:prstGeom>
          </p:spPr>
          <p:txBody>
            <a:bodyPr wrap="square">
              <a:spAutoFit/>
            </a:bodyPr>
            <a:lstStyle/>
            <a:p>
              <a:pPr algn="ctr"/>
              <a:r>
                <a:rPr lang="en-US" sz="2800" b="1" dirty="0">
                  <a:solidFill>
                    <a:srgbClr val="000000"/>
                  </a:solidFill>
                </a:rPr>
                <a:t>I think it’s crazy how I can count on my hand, at least the number of Black people. And then if we include the people who aren’t mixed, there’s only two of us. If I include the only African American, there’s just me. I was like, wow, I’ve never been the only African American in an institution before. </a:t>
              </a:r>
              <a:endParaRPr lang="en-US" sz="2800" b="1" dirty="0"/>
            </a:p>
          </p:txBody>
        </p:sp>
      </p:grpSp>
      <p:graphicFrame>
        <p:nvGraphicFramePr>
          <p:cNvPr id="74" name="Chart 73"/>
          <p:cNvGraphicFramePr/>
          <p:nvPr>
            <p:extLst>
              <p:ext uri="{D42A27DB-BD31-4B8C-83A1-F6EECF244321}">
                <p14:modId xmlns:p14="http://schemas.microsoft.com/office/powerpoint/2010/main" val="3025491788"/>
              </p:ext>
            </p:extLst>
          </p:nvPr>
        </p:nvGraphicFramePr>
        <p:xfrm>
          <a:off x="21557052" y="17137247"/>
          <a:ext cx="7299745" cy="6982698"/>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406400" y="762000"/>
            <a:ext cx="42875199" cy="5994400"/>
          </a:xfrm>
          <a:prstGeom prst="rect">
            <a:avLst/>
          </a:prstGeom>
          <a:solidFill>
            <a:schemeClr val="accent1">
              <a:lumMod val="50000"/>
            </a:schemeClr>
          </a:solidFill>
          <a:ln w="3175" cmpd="sng">
            <a:solidFill>
              <a:schemeClr val="tx1"/>
            </a:solidFill>
          </a:ln>
        </p:spPr>
        <p:txBody>
          <a:bodyPr wrap="square" rtlCol="0">
            <a:noAutofit/>
          </a:bodyPr>
          <a:lstStyle/>
          <a:p>
            <a:pPr algn="ctr"/>
            <a:r>
              <a:rPr lang="en-US" sz="9600" b="1" dirty="0" smtClean="0">
                <a:solidFill>
                  <a:schemeClr val="bg1"/>
                </a:solidFill>
                <a:latin typeface="Candara" panose="020E0502030303020204" pitchFamily="34" charset="0"/>
              </a:rPr>
              <a:t>Gatton Academy and Student Sense of Belonging: </a:t>
            </a:r>
          </a:p>
          <a:p>
            <a:pPr algn="ctr"/>
            <a:r>
              <a:rPr lang="en-US" sz="9600" b="1" dirty="0" smtClean="0">
                <a:solidFill>
                  <a:schemeClr val="bg1"/>
                </a:solidFill>
                <a:latin typeface="Candara" panose="020E0502030303020204" pitchFamily="34" charset="0"/>
              </a:rPr>
              <a:t>An Assessment</a:t>
            </a:r>
            <a:endParaRPr lang="en-US" sz="8800" b="1" dirty="0" smtClean="0">
              <a:solidFill>
                <a:schemeClr val="bg1"/>
              </a:solidFill>
              <a:latin typeface="Candara" panose="020E0502030303020204" pitchFamily="34" charset="0"/>
            </a:endParaRPr>
          </a:p>
          <a:p>
            <a:pPr algn="ctr"/>
            <a:endParaRPr lang="en-US" sz="2800" b="1" dirty="0" smtClean="0">
              <a:solidFill>
                <a:schemeClr val="bg1"/>
              </a:solidFill>
              <a:latin typeface="Candara" panose="020E0502030303020204" pitchFamily="34" charset="0"/>
            </a:endParaRPr>
          </a:p>
          <a:p>
            <a:pPr algn="ctr"/>
            <a:r>
              <a:rPr lang="en-US" sz="7200" dirty="0" smtClean="0">
                <a:solidFill>
                  <a:schemeClr val="bg1"/>
                </a:solidFill>
                <a:latin typeface="Candara" panose="020E0502030303020204" pitchFamily="34" charset="0"/>
              </a:rPr>
              <a:t>Danetra Hodge, </a:t>
            </a:r>
            <a:r>
              <a:rPr lang="en-US" sz="7200" dirty="0" smtClean="0">
                <a:solidFill>
                  <a:schemeClr val="bg1"/>
                </a:solidFill>
                <a:latin typeface="Candara" panose="020E0502030303020204" pitchFamily="34" charset="0"/>
              </a:rPr>
              <a:t>Anna Williams </a:t>
            </a:r>
            <a:endParaRPr lang="en-US" sz="7200" dirty="0" smtClean="0">
              <a:solidFill>
                <a:schemeClr val="bg1"/>
              </a:solidFill>
              <a:latin typeface="Candara" panose="020E0502030303020204" pitchFamily="34" charset="0"/>
            </a:endParaRPr>
          </a:p>
          <a:p>
            <a:pPr algn="ctr"/>
            <a:r>
              <a:rPr lang="en-US" sz="7200" dirty="0" smtClean="0">
                <a:solidFill>
                  <a:schemeClr val="bg1"/>
                </a:solidFill>
                <a:latin typeface="Candara" panose="020E0502030303020204" pitchFamily="34" charset="0"/>
              </a:rPr>
              <a:t>Gatton Academy, </a:t>
            </a:r>
            <a:r>
              <a:rPr lang="en-US" sz="7200" dirty="0" smtClean="0">
                <a:solidFill>
                  <a:schemeClr val="bg1"/>
                </a:solidFill>
                <a:latin typeface="Candara" panose="020E0502030303020204" pitchFamily="34" charset="0"/>
              </a:rPr>
              <a:t>Western </a:t>
            </a:r>
            <a:r>
              <a:rPr lang="en-US" sz="7200" dirty="0" smtClean="0">
                <a:solidFill>
                  <a:schemeClr val="bg1"/>
                </a:solidFill>
                <a:latin typeface="Candara" panose="020E0502030303020204" pitchFamily="34" charset="0"/>
              </a:rPr>
              <a:t>Kentucky University</a:t>
            </a:r>
            <a:endParaRPr lang="en-US" sz="7200" dirty="0">
              <a:solidFill>
                <a:schemeClr val="bg1"/>
              </a:solidFill>
              <a:latin typeface="Candara" panose="020E0502030303020204" pitchFamily="34" charset="0"/>
            </a:endParaRPr>
          </a:p>
        </p:txBody>
      </p:sp>
      <p:sp>
        <p:nvSpPr>
          <p:cNvPr id="10" name="TextBox 9"/>
          <p:cNvSpPr txBox="1"/>
          <p:nvPr/>
        </p:nvSpPr>
        <p:spPr>
          <a:xfrm>
            <a:off x="29385830" y="8420346"/>
            <a:ext cx="13909305" cy="8372019"/>
          </a:xfrm>
          <a:prstGeom prst="rect">
            <a:avLst/>
          </a:prstGeom>
          <a:solidFill>
            <a:schemeClr val="bg1"/>
          </a:solidFill>
        </p:spPr>
        <p:txBody>
          <a:bodyPr wrap="square" rtlCol="0">
            <a:noAutofit/>
          </a:bodyPr>
          <a:lstStyle/>
          <a:p>
            <a:r>
              <a:rPr lang="en-US" sz="2300" dirty="0"/>
              <a:t>Data were collected using a mixed method approach which included a survey and focus group with 10 current seniors at Gatton Academy of Mathematics and Science. The 10 students were split into two focus groups of five. During the focus group, students were first given a five-item survey to complete before the focus group began.</a:t>
            </a:r>
          </a:p>
          <a:p>
            <a:r>
              <a:rPr lang="en-US" sz="2300" dirty="0"/>
              <a:t>Students were asked the following questions during the focus group:</a:t>
            </a:r>
          </a:p>
          <a:p>
            <a:endParaRPr lang="en-US" sz="2400" dirty="0"/>
          </a:p>
          <a:p>
            <a:pPr marL="457200" lvl="0" indent="-457200">
              <a:buFont typeface="+mj-lt"/>
              <a:buAutoNum type="arabicPeriod"/>
            </a:pPr>
            <a:r>
              <a:rPr lang="en-US" sz="2500" dirty="0" smtClean="0"/>
              <a:t>What does having a sense of belonging look like to you?</a:t>
            </a:r>
          </a:p>
          <a:p>
            <a:pPr marL="457200" lvl="0" indent="-457200">
              <a:buFont typeface="+mj-lt"/>
              <a:buAutoNum type="arabicPeriod"/>
            </a:pPr>
            <a:r>
              <a:rPr lang="en-US" sz="2500" dirty="0" smtClean="0"/>
              <a:t>What do you think are the effects of a student not feeling a sense of belonging?</a:t>
            </a:r>
          </a:p>
          <a:p>
            <a:pPr marL="457200" lvl="0" indent="-457200">
              <a:buFont typeface="+mj-lt"/>
              <a:buAutoNum type="arabicPeriod"/>
            </a:pPr>
            <a:r>
              <a:rPr lang="en-US" sz="2500" dirty="0" smtClean="0"/>
              <a:t>What do you think are the effects of a student not feeling accepted by their peers?</a:t>
            </a:r>
          </a:p>
          <a:p>
            <a:pPr marL="457200" lvl="0" indent="-457200">
              <a:buFont typeface="+mj-lt"/>
              <a:buAutoNum type="arabicPeriod"/>
            </a:pPr>
            <a:r>
              <a:rPr lang="en-US" sz="2500" dirty="0" smtClean="0"/>
              <a:t>What are some reasons you feel like you do belong in the Gatton Academy?</a:t>
            </a:r>
          </a:p>
          <a:p>
            <a:pPr marL="457200" lvl="0" indent="-457200">
              <a:buFont typeface="+mj-lt"/>
              <a:buAutoNum type="arabicPeriod"/>
            </a:pPr>
            <a:r>
              <a:rPr lang="en-US" sz="2500" dirty="0" smtClean="0"/>
              <a:t>List 3-5 reasons why you feel or do not feel a sense of belonging here at Gatton Academy.</a:t>
            </a:r>
          </a:p>
          <a:p>
            <a:pPr marL="457200" lvl="0" indent="-457200">
              <a:buFont typeface="+mj-lt"/>
              <a:buAutoNum type="arabicPeriod"/>
            </a:pPr>
            <a:r>
              <a:rPr lang="en-US" sz="2500" dirty="0" smtClean="0"/>
              <a:t>What are some ways, if any, you feel separated from your peers in the Gatton Academy?</a:t>
            </a:r>
          </a:p>
          <a:p>
            <a:pPr marL="457200" lvl="0" indent="-457200">
              <a:buFont typeface="+mj-lt"/>
              <a:buAutoNum type="arabicPeriod"/>
            </a:pPr>
            <a:r>
              <a:rPr lang="en-US" sz="2500" dirty="0" smtClean="0"/>
              <a:t>How does your nationality or ethnic background factor in to how comfortable you are with peers and staff at the Gatton Academy?</a:t>
            </a:r>
          </a:p>
          <a:p>
            <a:pPr marL="457200" lvl="0" indent="-457200">
              <a:buFont typeface="+mj-lt"/>
              <a:buAutoNum type="arabicPeriod"/>
            </a:pPr>
            <a:r>
              <a:rPr lang="en-US" sz="2500" dirty="0" smtClean="0"/>
              <a:t>What changes should Gatton Academy make to aid in a student’s sense of belonging?</a:t>
            </a:r>
          </a:p>
          <a:p>
            <a:pPr marL="457200" lvl="0" indent="-457200">
              <a:buFont typeface="+mj-lt"/>
              <a:buAutoNum type="arabicPeriod"/>
            </a:pPr>
            <a:r>
              <a:rPr lang="en-US" sz="2500" dirty="0" smtClean="0"/>
              <a:t>What changes should the staff at the Gatton Academy make to help students feel like they belong in the Gatton Community?  </a:t>
            </a:r>
          </a:p>
          <a:p>
            <a:pPr marL="457200" lvl="0" indent="-457200">
              <a:buFont typeface="+mj-lt"/>
              <a:buAutoNum type="arabicPeriod"/>
            </a:pPr>
            <a:endParaRPr lang="en-US" sz="3200" dirty="0"/>
          </a:p>
          <a:p>
            <a:pPr lvl="0"/>
            <a:r>
              <a:rPr lang="en-US" sz="2300" dirty="0"/>
              <a:t>The participants were given five-item survey that asked the participants to indicate the level to which they agreed or disagreed with several statements regarding belongingness, with 1 representing “Strongly Disagree” and 5 representing “Strongly Agree”. The responses to the five items were added to create a composite belongingness score. With 25 as the maximum possible score, the participants’’ maximum score was 24 and the minimum score was 14 and the average score was 19.7 .</a:t>
            </a:r>
            <a:endParaRPr lang="en-US" sz="2300" dirty="0"/>
          </a:p>
        </p:txBody>
      </p:sp>
      <p:sp>
        <p:nvSpPr>
          <p:cNvPr id="11" name="TextBox 10"/>
          <p:cNvSpPr txBox="1"/>
          <p:nvPr/>
        </p:nvSpPr>
        <p:spPr>
          <a:xfrm>
            <a:off x="503587" y="19980178"/>
            <a:ext cx="13919200" cy="9242723"/>
          </a:xfrm>
          <a:prstGeom prst="rect">
            <a:avLst/>
          </a:prstGeom>
          <a:solidFill>
            <a:schemeClr val="bg1"/>
          </a:solidFill>
        </p:spPr>
        <p:txBody>
          <a:bodyPr wrap="square" numCol="2" rtlCol="0">
            <a:noAutofit/>
          </a:bodyPr>
          <a:lstStyle/>
          <a:p>
            <a:r>
              <a:rPr lang="en-US" sz="2300" dirty="0" smtClean="0"/>
              <a:t>A crosstab analysis of belongingness scores with race revealed that the participant with the highest composite score identified as Hispanic/Latino, while the participant with the lowest composite score identified as more than one race. The White participants’ scores were distributed across the sample, and the Black/African-American participant had the second-lowest score. However, when composite belongingness scores are separated by white and non-white and graphed, this slight trend becomes more evident. Nevertheless, a larger sample size would be needed to confirm a correlation between race and belongingness. </a:t>
            </a:r>
          </a:p>
          <a:p>
            <a:endParaRPr lang="en-US" sz="3000" b="1" dirty="0" smtClean="0">
              <a:latin typeface="Candara" panose="020E0502030303020204" pitchFamily="34" charset="0"/>
            </a:endParaRPr>
          </a:p>
        </p:txBody>
      </p:sp>
      <p:sp>
        <p:nvSpPr>
          <p:cNvPr id="15" name="TextBox 14"/>
          <p:cNvSpPr txBox="1"/>
          <p:nvPr/>
        </p:nvSpPr>
        <p:spPr>
          <a:xfrm>
            <a:off x="29372294" y="7324506"/>
            <a:ext cx="13919200" cy="1095840"/>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METHODS &amp;  MATERIALS</a:t>
            </a:r>
            <a:endParaRPr lang="en-US" b="1" dirty="0">
              <a:solidFill>
                <a:schemeClr val="bg1"/>
              </a:solidFill>
              <a:latin typeface="Candara" panose="020E0502030303020204" pitchFamily="34" charset="0"/>
            </a:endParaRPr>
          </a:p>
        </p:txBody>
      </p:sp>
      <p:sp>
        <p:nvSpPr>
          <p:cNvPr id="16" name="TextBox 15"/>
          <p:cNvSpPr txBox="1"/>
          <p:nvPr/>
        </p:nvSpPr>
        <p:spPr>
          <a:xfrm>
            <a:off x="29367346" y="28421797"/>
            <a:ext cx="13919200" cy="4045739"/>
          </a:xfrm>
          <a:prstGeom prst="rect">
            <a:avLst/>
          </a:prstGeom>
          <a:solidFill>
            <a:schemeClr val="bg1"/>
          </a:solidFill>
        </p:spPr>
        <p:txBody>
          <a:bodyPr wrap="square" rtlCol="0">
            <a:noAutofit/>
          </a:bodyPr>
          <a:lstStyle/>
          <a:p>
            <a:pPr marL="457200" lvl="0" indent="-457200">
              <a:buFont typeface="+mj-lt"/>
              <a:buAutoNum type="arabicPeriod"/>
            </a:pPr>
            <a:r>
              <a:rPr lang="en-US" sz="2300" dirty="0"/>
              <a:t>Further investigate sense of belonging and its ties to race and ethnicity and assess on a yearly basis the state of belonging of Gatton students in the WKU community.</a:t>
            </a:r>
          </a:p>
          <a:p>
            <a:pPr marL="457200" lvl="0" indent="-457200">
              <a:buFont typeface="+mj-lt"/>
              <a:buAutoNum type="arabicPeriod"/>
            </a:pPr>
            <a:r>
              <a:rPr lang="en-US" sz="2300" dirty="0"/>
              <a:t>Offer professional development with a focus on helping skills, multicultural understanding, and professional standards, especially confidentially, to all faculty and staff of the Gatton Academy, including Residential Counselors.</a:t>
            </a:r>
          </a:p>
          <a:p>
            <a:pPr marL="457200" lvl="0" indent="-457200">
              <a:buFont typeface="+mj-lt"/>
              <a:buAutoNum type="arabicPeriod"/>
            </a:pPr>
            <a:r>
              <a:rPr lang="en-US" sz="2300" dirty="0"/>
              <a:t>Encourage more interaction between upper administration and students through programming initiatives outside of regular office hours.</a:t>
            </a:r>
          </a:p>
          <a:p>
            <a:pPr marL="457200" lvl="0" indent="-457200">
              <a:buFont typeface="+mj-lt"/>
              <a:buAutoNum type="arabicPeriod"/>
            </a:pPr>
            <a:r>
              <a:rPr lang="en-US" sz="2300" dirty="0"/>
              <a:t>Increase class‑specific activities for relationship building within classes. </a:t>
            </a:r>
          </a:p>
          <a:p>
            <a:pPr marL="457200" lvl="0" indent="-457200">
              <a:buFont typeface="+mj-lt"/>
              <a:buAutoNum type="arabicPeriod"/>
            </a:pPr>
            <a:r>
              <a:rPr lang="en-US" sz="2300" dirty="0"/>
              <a:t>Increase in residential programming for all students, not just floor specific. Programming should include multicultural workshops.</a:t>
            </a:r>
          </a:p>
          <a:p>
            <a:pPr marL="457200" lvl="0" indent="-457200">
              <a:buFont typeface="+mj-lt"/>
              <a:buAutoNum type="arabicPeriod"/>
            </a:pPr>
            <a:r>
              <a:rPr lang="en-US" sz="2300" dirty="0"/>
              <a:t>Establish a mentor program between seniors and juniors. </a:t>
            </a:r>
            <a:endParaRPr lang="en-US" sz="2300" dirty="0"/>
          </a:p>
        </p:txBody>
      </p:sp>
      <p:sp>
        <p:nvSpPr>
          <p:cNvPr id="17" name="TextBox 16"/>
          <p:cNvSpPr txBox="1"/>
          <p:nvPr/>
        </p:nvSpPr>
        <p:spPr>
          <a:xfrm>
            <a:off x="29328544" y="27131997"/>
            <a:ext cx="13919200" cy="1311998"/>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RECOMMENDATIONS</a:t>
            </a:r>
            <a:endParaRPr lang="en-US" b="1" dirty="0">
              <a:solidFill>
                <a:schemeClr val="bg1"/>
              </a:solidFill>
              <a:latin typeface="Candara" panose="020E0502030303020204" pitchFamily="34" charset="0"/>
            </a:endParaRPr>
          </a:p>
        </p:txBody>
      </p:sp>
      <p:sp>
        <p:nvSpPr>
          <p:cNvPr id="18" name="TextBox 17"/>
          <p:cNvSpPr txBox="1"/>
          <p:nvPr/>
        </p:nvSpPr>
        <p:spPr>
          <a:xfrm>
            <a:off x="479896" y="13214748"/>
            <a:ext cx="13919200" cy="5576324"/>
          </a:xfrm>
          <a:prstGeom prst="rect">
            <a:avLst/>
          </a:prstGeom>
          <a:solidFill>
            <a:schemeClr val="bg1"/>
          </a:solidFill>
        </p:spPr>
        <p:txBody>
          <a:bodyPr wrap="square" rtlCol="0">
            <a:noAutofit/>
          </a:bodyPr>
          <a:lstStyle/>
          <a:p>
            <a:r>
              <a:rPr lang="en-US" sz="2300" dirty="0"/>
              <a:t>The Carol Martin Gatton Academy of Mathematics and Science, located on the campus of Western Kentucky University, is a highly competitive residential program for Kentucky junior and senior high school students who are interested in the STEM fields. The students take college-level courses, work with faculty on research, and have opportunities to go abroad. Students are selected based on their standardized test scores, grade point average, essay questions, personal interviews, extracurricular activities, and recommendations. </a:t>
            </a:r>
          </a:p>
          <a:p>
            <a:r>
              <a:rPr lang="en-US" sz="2300" dirty="0"/>
              <a:t>In many ways the Gatton Academy is a very large living and learning community. The students take many of the same courses together, they live in the same building, and are supported by a dedicated staff. Over the years, several researchers and practitioners have found that students who live on campus their first couple years have a tendency to feel more connected to the university campus and community (Johnson, 2007; Johnson et al., 2007). Living-learning communities have been found to be supportive in both social and networking aspects along with multicultural experiences in addition to academic advice throughout a student’s first years of college (Johnson, 2007; Hurtado et al., 2007). A student’s sense of belonging and community have been linked to improved academic success, self‑worth, and academic engagement (Wilson, Spring &amp; Hansen, 2008).  With the impact that living‑learning communities have on a student’s sense of belonging and community, we wanted  to assess the experiences high school students, in particular STEM students, have while living and learning on a college campus.</a:t>
            </a:r>
            <a:endParaRPr lang="en-US" sz="2300" dirty="0"/>
          </a:p>
        </p:txBody>
      </p:sp>
      <p:sp>
        <p:nvSpPr>
          <p:cNvPr id="19" name="TextBox 18"/>
          <p:cNvSpPr txBox="1"/>
          <p:nvPr/>
        </p:nvSpPr>
        <p:spPr>
          <a:xfrm>
            <a:off x="406400" y="7264400"/>
            <a:ext cx="13919200" cy="1118600"/>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ABSTRACT</a:t>
            </a:r>
            <a:endParaRPr lang="en-US" b="1" dirty="0">
              <a:solidFill>
                <a:schemeClr val="bg1"/>
              </a:solidFill>
              <a:latin typeface="Candara" panose="020E0502030303020204" pitchFamily="34" charset="0"/>
            </a:endParaRPr>
          </a:p>
        </p:txBody>
      </p:sp>
      <p:sp>
        <p:nvSpPr>
          <p:cNvPr id="20" name="TextBox 19"/>
          <p:cNvSpPr txBox="1"/>
          <p:nvPr/>
        </p:nvSpPr>
        <p:spPr>
          <a:xfrm>
            <a:off x="486250" y="11997299"/>
            <a:ext cx="13903860" cy="1210829"/>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INTRODUCTION</a:t>
            </a:r>
            <a:endParaRPr lang="en-US" b="1" dirty="0">
              <a:solidFill>
                <a:schemeClr val="bg1"/>
              </a:solidFill>
              <a:latin typeface="Candara" panose="020E0502030303020204" pitchFamily="34" charset="0"/>
            </a:endParaRPr>
          </a:p>
        </p:txBody>
      </p:sp>
      <p:sp>
        <p:nvSpPr>
          <p:cNvPr id="21" name="TextBox 20"/>
          <p:cNvSpPr txBox="1"/>
          <p:nvPr/>
        </p:nvSpPr>
        <p:spPr>
          <a:xfrm>
            <a:off x="406400" y="8334239"/>
            <a:ext cx="13919200" cy="2889267"/>
          </a:xfrm>
          <a:prstGeom prst="rect">
            <a:avLst/>
          </a:prstGeom>
          <a:solidFill>
            <a:schemeClr val="bg1"/>
          </a:solidFill>
        </p:spPr>
        <p:txBody>
          <a:bodyPr wrap="square" rtlCol="0">
            <a:noAutofit/>
          </a:bodyPr>
          <a:lstStyle/>
          <a:p>
            <a:r>
              <a:rPr lang="en-US" sz="2300" dirty="0"/>
              <a:t>Our purpose for this study was to ultimately gauge the culture and racial climate of the Carol Martin Gatton Academy of Mathematics and Sciences. This program has very unique circumstances in the higher education environment. These high-achieving high school students essentially live in a large living learning community on campus and they take college level courses while pursuing research opportunities in STEM related disciplines. In addition to determining the culture and racial climate, we sought to gather students' perceptions of their own level of acceptance and belonging within the Gatton Academy, students' perceptions of their peers level of acceptance and belonging, and also gauge how students perceive the level of support that staff provide to encourage belonging at this residential high school</a:t>
            </a:r>
            <a:endParaRPr lang="en-US" sz="2300" dirty="0" smtClean="0"/>
          </a:p>
        </p:txBody>
      </p:sp>
      <p:sp>
        <p:nvSpPr>
          <p:cNvPr id="22" name="TextBox 21"/>
          <p:cNvSpPr txBox="1"/>
          <p:nvPr/>
        </p:nvSpPr>
        <p:spPr>
          <a:xfrm>
            <a:off x="15189200" y="28872180"/>
            <a:ext cx="13462000" cy="960120"/>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REFERENCES</a:t>
            </a:r>
            <a:endParaRPr lang="en-US" b="1" dirty="0">
              <a:solidFill>
                <a:schemeClr val="bg1"/>
              </a:solidFill>
              <a:latin typeface="Candara" panose="020E0502030303020204" pitchFamily="34" charset="0"/>
            </a:endParaRPr>
          </a:p>
        </p:txBody>
      </p:sp>
      <p:sp>
        <p:nvSpPr>
          <p:cNvPr id="23" name="TextBox 22"/>
          <p:cNvSpPr txBox="1"/>
          <p:nvPr/>
        </p:nvSpPr>
        <p:spPr>
          <a:xfrm>
            <a:off x="15189200" y="29832300"/>
            <a:ext cx="13462000" cy="2635236"/>
          </a:xfrm>
          <a:prstGeom prst="rect">
            <a:avLst/>
          </a:prstGeom>
          <a:solidFill>
            <a:schemeClr val="bg1"/>
          </a:solidFill>
        </p:spPr>
        <p:txBody>
          <a:bodyPr wrap="square" rtlCol="0">
            <a:noAutofit/>
          </a:bodyPr>
          <a:lstStyle/>
          <a:p>
            <a:pPr marL="293784" indent="-293784">
              <a:buFont typeface="+mj-lt"/>
              <a:buAutoNum type="arabicPeriod"/>
            </a:pPr>
            <a:r>
              <a:rPr lang="en-US" sz="1800" dirty="0"/>
              <a:t>Hurtado, S., Han, J. C., </a:t>
            </a:r>
            <a:r>
              <a:rPr lang="en-US" sz="1800" dirty="0" err="1"/>
              <a:t>Sáenz</a:t>
            </a:r>
            <a:r>
              <a:rPr lang="en-US" sz="1800" dirty="0"/>
              <a:t>, V. B., Espinosa, L. L., Cabrera, N. L., &amp; </a:t>
            </a:r>
            <a:r>
              <a:rPr lang="en-US" sz="1800" dirty="0" err="1"/>
              <a:t>Cerna</a:t>
            </a:r>
            <a:r>
              <a:rPr lang="en-US" sz="1800" dirty="0"/>
              <a:t>, O. S. (2007). Predicting transition and adjustment to college: Biomedical and behavioral science aspirants’ and minority students’ first year of college. </a:t>
            </a:r>
            <a:r>
              <a:rPr lang="en-US" sz="1800" i="1" dirty="0"/>
              <a:t>Research in Higher Education, 48</a:t>
            </a:r>
            <a:r>
              <a:rPr lang="en-US" sz="1800" dirty="0"/>
              <a:t>(7), 841–887.  </a:t>
            </a:r>
          </a:p>
          <a:p>
            <a:pPr marL="293784" indent="-293784">
              <a:buFont typeface="+mj-lt"/>
              <a:buAutoNum type="arabicPeriod"/>
            </a:pPr>
            <a:r>
              <a:rPr lang="en-US" sz="1800" dirty="0"/>
              <a:t>Johnson, D. (2007). Sense of belonging among Women of Color in science, technology, engineering and math majors: Investing the contributions of campus racial climate perceptions and other college environments (Doctoral dissertation, University of Maryland, College Park). Available from ProQuest Dissertations and Theses database. (UMI No. AAT 3297338). </a:t>
            </a:r>
          </a:p>
          <a:p>
            <a:pPr marL="293784" indent="-293784">
              <a:buFont typeface="+mj-lt"/>
              <a:buAutoNum type="arabicPeriod"/>
            </a:pPr>
            <a:r>
              <a:rPr lang="en-US" sz="1800" dirty="0"/>
              <a:t>Johnson, D. R., </a:t>
            </a:r>
            <a:r>
              <a:rPr lang="en-US" sz="1800" dirty="0" err="1"/>
              <a:t>Soldner</a:t>
            </a:r>
            <a:r>
              <a:rPr lang="en-US" sz="1800" dirty="0"/>
              <a:t>, M., Leonard, J. B., Alvarez, P., </a:t>
            </a:r>
            <a:r>
              <a:rPr lang="en-US" sz="1800" dirty="0" err="1"/>
              <a:t>Inkelas</a:t>
            </a:r>
            <a:r>
              <a:rPr lang="en-US" sz="1800" dirty="0"/>
              <a:t>, K. K., Rowan-Kenyon, H., &amp; </a:t>
            </a:r>
            <a:r>
              <a:rPr lang="en-US" sz="1800" dirty="0" err="1"/>
              <a:t>Longerbeam</a:t>
            </a:r>
            <a:r>
              <a:rPr lang="en-US" sz="1800" dirty="0"/>
              <a:t>, S. (2007). Examining sense of belonging among first-year undergraduates from different racial/ethnic groups. Journal of College Student Development, 48(5), 525–542. </a:t>
            </a:r>
          </a:p>
          <a:p>
            <a:pPr marL="293784" indent="-293784">
              <a:buFont typeface="+mj-lt"/>
              <a:buAutoNum type="arabicPeriod"/>
            </a:pPr>
            <a:r>
              <a:rPr lang="en-US" sz="1800" dirty="0" err="1"/>
              <a:t>Spanierman</a:t>
            </a:r>
            <a:r>
              <a:rPr lang="en-US" sz="1800" dirty="0"/>
              <a:t>, L., </a:t>
            </a:r>
            <a:r>
              <a:rPr lang="en-US" sz="1800" dirty="0" err="1"/>
              <a:t>Soble</a:t>
            </a:r>
            <a:r>
              <a:rPr lang="en-US" sz="1800" dirty="0"/>
              <a:t>, J., Mayfield, J., Neville, H., Aber, M., </a:t>
            </a:r>
            <a:r>
              <a:rPr lang="en-US" sz="1800" dirty="0" err="1"/>
              <a:t>Khuri</a:t>
            </a:r>
            <a:r>
              <a:rPr lang="en-US" sz="1800" dirty="0"/>
              <a:t>, L., &amp; De La Rosa, B. (2013). Living learning communities and students’ sense of community and belonging. Journal of Student Affairs Research and Practice, 50(3) </a:t>
            </a:r>
            <a:r>
              <a:rPr lang="en-US" sz="1800" dirty="0" smtClean="0"/>
              <a:t> </a:t>
            </a:r>
            <a:endParaRPr lang="en-US" sz="1800" dirty="0"/>
          </a:p>
        </p:txBody>
      </p:sp>
      <p:sp>
        <p:nvSpPr>
          <p:cNvPr id="25" name="TextBox 24"/>
          <p:cNvSpPr txBox="1"/>
          <p:nvPr/>
        </p:nvSpPr>
        <p:spPr>
          <a:xfrm>
            <a:off x="470910" y="29047120"/>
            <a:ext cx="13919200" cy="1189106"/>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LIMITATIONS</a:t>
            </a:r>
            <a:endParaRPr lang="en-US" b="1" dirty="0">
              <a:solidFill>
                <a:schemeClr val="bg1"/>
              </a:solidFill>
              <a:latin typeface="Candara" panose="020E0502030303020204" pitchFamily="34" charset="0"/>
            </a:endParaRPr>
          </a:p>
        </p:txBody>
      </p:sp>
      <p:sp>
        <p:nvSpPr>
          <p:cNvPr id="26" name="TextBox 25"/>
          <p:cNvSpPr txBox="1"/>
          <p:nvPr/>
        </p:nvSpPr>
        <p:spPr>
          <a:xfrm>
            <a:off x="470910" y="30236226"/>
            <a:ext cx="13919200" cy="2231310"/>
          </a:xfrm>
          <a:prstGeom prst="rect">
            <a:avLst/>
          </a:prstGeom>
          <a:solidFill>
            <a:schemeClr val="bg1"/>
          </a:solidFill>
        </p:spPr>
        <p:txBody>
          <a:bodyPr wrap="square" rtlCol="0">
            <a:noAutofit/>
          </a:bodyPr>
          <a:lstStyle/>
          <a:p>
            <a:pPr marL="342900" indent="-342900">
              <a:buFont typeface="Arial"/>
              <a:buChar char="•"/>
            </a:pPr>
            <a:r>
              <a:rPr lang="en-US" sz="2300" dirty="0" smtClean="0"/>
              <a:t>Small focus group size</a:t>
            </a:r>
          </a:p>
          <a:p>
            <a:pPr marL="342900" indent="-342900">
              <a:buFont typeface="Arial"/>
              <a:buChar char="•"/>
            </a:pPr>
            <a:r>
              <a:rPr lang="en-US" sz="2300" dirty="0" smtClean="0"/>
              <a:t>Participants all from Senior Class</a:t>
            </a:r>
          </a:p>
          <a:p>
            <a:pPr marL="342900" indent="-342900">
              <a:buFont typeface="Arial"/>
              <a:buChar char="•"/>
            </a:pPr>
            <a:r>
              <a:rPr lang="en-US" sz="2300" dirty="0" smtClean="0"/>
              <a:t>Inconsistency across both groups as the groups met separately and different moderators and </a:t>
            </a:r>
            <a:r>
              <a:rPr lang="en-US" sz="2300" dirty="0" err="1" smtClean="0"/>
              <a:t>notetakers</a:t>
            </a:r>
            <a:r>
              <a:rPr lang="en-US" sz="2300" dirty="0" smtClean="0"/>
              <a:t> were used. </a:t>
            </a:r>
          </a:p>
          <a:p>
            <a:pPr marL="342900" indent="-342900">
              <a:buFont typeface="Arial"/>
              <a:buChar char="•"/>
            </a:pPr>
            <a:r>
              <a:rPr lang="en-US" sz="2300" dirty="0" smtClean="0"/>
              <a:t>Parent approval was needed prior to participation.</a:t>
            </a:r>
          </a:p>
          <a:p>
            <a:pPr marL="342900" indent="-342900">
              <a:buFont typeface="Arial"/>
              <a:buChar char="•"/>
            </a:pPr>
            <a:r>
              <a:rPr lang="en-US" sz="2300" dirty="0" smtClean="0"/>
              <a:t>Participants in focus group two knew one of the note takers.</a:t>
            </a:r>
          </a:p>
          <a:p>
            <a:pPr marL="342900" indent="-342900">
              <a:buFont typeface="Arial"/>
              <a:buChar char="•"/>
            </a:pPr>
            <a:endParaRPr lang="en-US" sz="2300" dirty="0" smtClean="0"/>
          </a:p>
          <a:p>
            <a:pPr marL="342900" indent="-342900">
              <a:buFont typeface="Arial"/>
              <a:buChar char="•"/>
            </a:pPr>
            <a:endParaRPr lang="en-US" sz="2300" dirty="0"/>
          </a:p>
        </p:txBody>
      </p:sp>
      <p:pic>
        <p:nvPicPr>
          <p:cNvPr id="27" name="Picture 2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466872" y="2585641"/>
            <a:ext cx="7403941" cy="2692340"/>
          </a:xfrm>
          <a:prstGeom prst="rect">
            <a:avLst/>
          </a:prstGeom>
        </p:spPr>
      </p:pic>
      <p:pic>
        <p:nvPicPr>
          <p:cNvPr id="28" name="Picture 2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58460" y="3006311"/>
            <a:ext cx="5940881" cy="2309124"/>
          </a:xfrm>
          <a:prstGeom prst="rect">
            <a:avLst/>
          </a:prstGeom>
        </p:spPr>
      </p:pic>
      <p:sp>
        <p:nvSpPr>
          <p:cNvPr id="33" name="TextBox 32"/>
          <p:cNvSpPr txBox="1"/>
          <p:nvPr/>
        </p:nvSpPr>
        <p:spPr>
          <a:xfrm>
            <a:off x="441007" y="18828819"/>
            <a:ext cx="13919200" cy="1151359"/>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PARTICIPANT DEMOGRAPHIC</a:t>
            </a:r>
            <a:endParaRPr lang="en-US" b="1" dirty="0">
              <a:solidFill>
                <a:schemeClr val="bg1"/>
              </a:solidFill>
              <a:latin typeface="Candara" panose="020E0502030303020204" pitchFamily="34" charset="0"/>
            </a:endParaRPr>
          </a:p>
        </p:txBody>
      </p:sp>
      <p:sp>
        <p:nvSpPr>
          <p:cNvPr id="37" name="TextBox 36"/>
          <p:cNvSpPr txBox="1"/>
          <p:nvPr/>
        </p:nvSpPr>
        <p:spPr>
          <a:xfrm>
            <a:off x="29328544" y="24568710"/>
            <a:ext cx="13919200" cy="2543076"/>
          </a:xfrm>
          <a:prstGeom prst="rect">
            <a:avLst/>
          </a:prstGeom>
          <a:solidFill>
            <a:schemeClr val="bg1"/>
          </a:solidFill>
        </p:spPr>
        <p:txBody>
          <a:bodyPr wrap="square" rtlCol="0">
            <a:noAutofit/>
          </a:bodyPr>
          <a:lstStyle/>
          <a:p>
            <a:r>
              <a:rPr lang="en-US" sz="2300" dirty="0"/>
              <a:t>These focus groups provided the research team with many valuable perspectives of the sense of belonging at Gatton Academy. The data gathered shows that the Gatton students have various opinions about why they do or do not belong in their living learning community. However, major themes such as academic competition, lack of diversity, the formation of small social cliques, the physical set-up of living accommodations, and the need for an increase in helping skills became evident when looking at why students do not feel that they belong. Based on the discussions that arose out of the focus group assessment, recommendations can be made to increase the sense of belonging at the Gatton Academy of Mathematics and Science.</a:t>
            </a:r>
            <a:endParaRPr lang="en-US" sz="2300" dirty="0"/>
          </a:p>
        </p:txBody>
      </p:sp>
      <p:sp>
        <p:nvSpPr>
          <p:cNvPr id="39" name="TextBox 38"/>
          <p:cNvSpPr txBox="1"/>
          <p:nvPr/>
        </p:nvSpPr>
        <p:spPr>
          <a:xfrm>
            <a:off x="29328544" y="23446373"/>
            <a:ext cx="13919200" cy="1180655"/>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CONCLUSIONS</a:t>
            </a:r>
            <a:endParaRPr lang="en-US" b="1" dirty="0">
              <a:solidFill>
                <a:schemeClr val="bg1"/>
              </a:solidFill>
              <a:latin typeface="Candara" panose="020E0502030303020204" pitchFamily="34" charset="0"/>
            </a:endParaRPr>
          </a:p>
        </p:txBody>
      </p:sp>
      <p:sp>
        <p:nvSpPr>
          <p:cNvPr id="41" name="TextBox 40"/>
          <p:cNvSpPr txBox="1"/>
          <p:nvPr/>
        </p:nvSpPr>
        <p:spPr>
          <a:xfrm>
            <a:off x="15183755" y="23858059"/>
            <a:ext cx="13462000" cy="5096262"/>
          </a:xfrm>
          <a:prstGeom prst="rect">
            <a:avLst/>
          </a:prstGeom>
          <a:solidFill>
            <a:schemeClr val="bg1"/>
          </a:solidFill>
        </p:spPr>
        <p:txBody>
          <a:bodyPr wrap="square" rtlCol="0">
            <a:noAutofit/>
          </a:bodyPr>
          <a:lstStyle/>
          <a:p>
            <a:pPr marL="342900" indent="-342900">
              <a:buFont typeface="Arial" panose="020B0604020202020204" pitchFamily="34" charset="0"/>
              <a:buChar char="•"/>
            </a:pPr>
            <a:r>
              <a:rPr lang="en-US" sz="2300" dirty="0">
                <a:latin typeface="Calibri" pitchFamily="34" charset="0"/>
              </a:rPr>
              <a:t>Two major themes were that the institutional structure  and the social culture formed make it difficult for students to maintain a sense of belonging, which makes students feel isolated, anxious, and potentially leave the Academy.</a:t>
            </a:r>
          </a:p>
          <a:p>
            <a:pPr marL="342900" indent="-342900">
              <a:buFont typeface="Arial" panose="020B0604020202020204" pitchFamily="34" charset="0"/>
              <a:buChar char="•"/>
            </a:pPr>
            <a:r>
              <a:rPr lang="en-US" sz="2300" dirty="0">
                <a:latin typeface="Calibri" pitchFamily="34" charset="0"/>
              </a:rPr>
              <a:t>Participants reported a feeling of belonging in Gatton based on the other students having similar interests and that they are also freer to be themselves. They touched on the idea that at their home high schools, they were isolated because of their academic achievement.</a:t>
            </a:r>
          </a:p>
          <a:p>
            <a:pPr marL="342900" indent="-342900">
              <a:buFont typeface="Arial" panose="020B0604020202020204" pitchFamily="34" charset="0"/>
              <a:buChar char="•"/>
            </a:pPr>
            <a:r>
              <a:rPr lang="en-US" sz="2300" dirty="0">
                <a:latin typeface="Calibri" pitchFamily="34" charset="0"/>
              </a:rPr>
              <a:t>Participants also mentioned that it was difficult to really get to know all of their peers because they only have the short time frame of one year to spend with half of them.</a:t>
            </a:r>
          </a:p>
          <a:p>
            <a:pPr marL="342900" indent="-342900">
              <a:buFont typeface="Arial" panose="020B0604020202020204" pitchFamily="34" charset="0"/>
              <a:buChar char="•"/>
            </a:pPr>
            <a:r>
              <a:rPr lang="en-US" sz="2300" dirty="0">
                <a:latin typeface="Calibri" pitchFamily="34" charset="0"/>
              </a:rPr>
              <a:t>It was noted that the living arrangements negatively impacted their sense of belonging as there was not a common area on their living floor to interact. </a:t>
            </a:r>
          </a:p>
          <a:p>
            <a:pPr marL="342900" indent="-342900">
              <a:buFont typeface="Arial" panose="020B0604020202020204" pitchFamily="34" charset="0"/>
              <a:buChar char="•"/>
            </a:pPr>
            <a:r>
              <a:rPr lang="en-US" sz="2300" dirty="0">
                <a:latin typeface="Calibri" pitchFamily="34" charset="0"/>
              </a:rPr>
              <a:t>The participants believed there was more of a divide of what students consider to be ethical or moral. Some of this was centered on how students spend their time, studying versus other activities, and how loud students play their music or how late they stay awake.</a:t>
            </a:r>
          </a:p>
          <a:p>
            <a:pPr marL="342900" indent="-342900">
              <a:buFont typeface="Arial" panose="020B0604020202020204" pitchFamily="34" charset="0"/>
              <a:buChar char="•"/>
            </a:pPr>
            <a:r>
              <a:rPr lang="en-US" sz="2300" dirty="0">
                <a:latin typeface="Calibri" pitchFamily="34" charset="0"/>
              </a:rPr>
              <a:t>Ethnic background does play a role in their sense of belonging because there is so little diversity at Gatton.</a:t>
            </a:r>
          </a:p>
        </p:txBody>
      </p:sp>
      <p:pic>
        <p:nvPicPr>
          <p:cNvPr id="44" name="Content Placeholder 5"/>
          <p:cNvPicPr>
            <a:picLocks/>
          </p:cNvPicPr>
          <p:nvPr/>
        </p:nvPicPr>
        <p:blipFill>
          <a:blip r:embed="rId5">
            <a:extLst>
              <a:ext uri="{28A0092B-C50C-407E-A947-70E740481C1C}">
                <a14:useLocalDpi xmlns:a14="http://schemas.microsoft.com/office/drawing/2010/main" val="0"/>
              </a:ext>
            </a:extLst>
          </a:blip>
          <a:stretch>
            <a:fillRect/>
          </a:stretch>
        </p:blipFill>
        <p:spPr bwMode="auto">
          <a:xfrm>
            <a:off x="3493729" y="24119945"/>
            <a:ext cx="5281729" cy="4897512"/>
          </a:xfrm>
          <a:prstGeom prst="rect">
            <a:avLst/>
          </a:prstGeom>
          <a:noFill/>
        </p:spPr>
      </p:pic>
      <p:pic>
        <p:nvPicPr>
          <p:cNvPr id="3" name="Picture 2"/>
          <p:cNvPicPr>
            <a:picLocks noChangeAspect="1"/>
          </p:cNvPicPr>
          <p:nvPr/>
        </p:nvPicPr>
        <p:blipFill>
          <a:blip r:embed="rId6"/>
          <a:stretch>
            <a:fillRect/>
          </a:stretch>
        </p:blipFill>
        <p:spPr>
          <a:xfrm>
            <a:off x="8508585" y="20885600"/>
            <a:ext cx="5620595" cy="5121545"/>
          </a:xfrm>
          <a:prstGeom prst="rect">
            <a:avLst/>
          </a:prstGeom>
        </p:spPr>
      </p:pic>
      <p:sp>
        <p:nvSpPr>
          <p:cNvPr id="46" name="TextBox 45"/>
          <p:cNvSpPr txBox="1"/>
          <p:nvPr/>
        </p:nvSpPr>
        <p:spPr>
          <a:xfrm>
            <a:off x="15417800" y="8420346"/>
            <a:ext cx="13462000" cy="5014121"/>
          </a:xfrm>
          <a:prstGeom prst="rect">
            <a:avLst/>
          </a:prstGeom>
          <a:solidFill>
            <a:schemeClr val="bg1"/>
          </a:solidFill>
        </p:spPr>
        <p:txBody>
          <a:bodyPr wrap="square" rtlCol="0">
            <a:noAutofit/>
          </a:bodyPr>
          <a:lstStyle/>
          <a:p>
            <a:pPr marL="342900" indent="-342900">
              <a:buFont typeface="Arial" panose="020B0604020202020204" pitchFamily="34" charset="0"/>
              <a:buChar char="•"/>
            </a:pPr>
            <a:r>
              <a:rPr lang="en-US" sz="2300" dirty="0">
                <a:latin typeface="Calibri" pitchFamily="34" charset="0"/>
              </a:rPr>
              <a:t>The participants generally agreed that there is a sense of belonging within small groups, but not a sense of belonging as a whole community. </a:t>
            </a:r>
          </a:p>
          <a:p>
            <a:pPr marL="342900" indent="-342900">
              <a:buFont typeface="Arial" panose="020B0604020202020204" pitchFamily="34" charset="0"/>
              <a:buChar char="•"/>
            </a:pPr>
            <a:r>
              <a:rPr lang="en-US" sz="2300" dirty="0">
                <a:latin typeface="Calibri" pitchFamily="34" charset="0"/>
              </a:rPr>
              <a:t>There are many barriers to belonging, which include: socioeconomic statuses, diverse backgrounds, and other social cliques.</a:t>
            </a:r>
          </a:p>
          <a:p>
            <a:pPr marL="342900" indent="-342900">
              <a:buFont typeface="Arial" panose="020B0604020202020204" pitchFamily="34" charset="0"/>
              <a:buChar char="•"/>
            </a:pPr>
            <a:r>
              <a:rPr lang="en-US" sz="2300" dirty="0">
                <a:latin typeface="Calibri" pitchFamily="34" charset="0"/>
              </a:rPr>
              <a:t>The participants expressed much of their sense of belongingness is based on having similar academic interests.</a:t>
            </a:r>
          </a:p>
          <a:p>
            <a:pPr marL="342900" indent="-342900">
              <a:buFont typeface="Arial" panose="020B0604020202020204" pitchFamily="34" charset="0"/>
              <a:buChar char="•"/>
            </a:pPr>
            <a:r>
              <a:rPr lang="en-US" sz="2300" dirty="0">
                <a:latin typeface="Calibri" pitchFamily="34" charset="0"/>
              </a:rPr>
              <a:t>The participants stated that it was difficult to get to know each other because there was not a common space for everyone to socialize.</a:t>
            </a:r>
          </a:p>
          <a:p>
            <a:pPr marL="342900" indent="-342900">
              <a:buFont typeface="Arial" panose="020B0604020202020204" pitchFamily="34" charset="0"/>
              <a:buChar char="•"/>
            </a:pPr>
            <a:r>
              <a:rPr lang="en-US" sz="2300" dirty="0">
                <a:latin typeface="Calibri" pitchFamily="34" charset="0"/>
              </a:rPr>
              <a:t>The participants stated that everyone at Gatton embraces what little diversity they have and there are students who come from all ranges of socioeconomic statuses and usually everyone is accepting. However, there is some idea that there are heavy diversity issues die to the lack of diversity within the academy population.</a:t>
            </a:r>
          </a:p>
          <a:p>
            <a:pPr marL="342900" indent="-342900">
              <a:buFont typeface="Arial" panose="020B0604020202020204" pitchFamily="34" charset="0"/>
              <a:buChar char="•"/>
            </a:pPr>
            <a:r>
              <a:rPr lang="en-US" sz="2300" dirty="0">
                <a:latin typeface="Calibri" pitchFamily="34" charset="0"/>
              </a:rPr>
              <a:t>The participants mentioned that staff needed more counseling training so as to better assist the students with real life problems and not just academic issues.</a:t>
            </a:r>
            <a:endParaRPr lang="en-US" sz="2300" dirty="0">
              <a:latin typeface="Calibri" pitchFamily="34" charset="0"/>
            </a:endParaRPr>
          </a:p>
        </p:txBody>
      </p:sp>
      <p:sp>
        <p:nvSpPr>
          <p:cNvPr id="47" name="TextBox 46"/>
          <p:cNvSpPr txBox="1"/>
          <p:nvPr/>
        </p:nvSpPr>
        <p:spPr>
          <a:xfrm>
            <a:off x="15417800" y="7268548"/>
            <a:ext cx="13462000" cy="1151797"/>
          </a:xfrm>
          <a:prstGeom prst="rect">
            <a:avLst/>
          </a:prstGeom>
          <a:solidFill>
            <a:schemeClr val="accent6">
              <a:lumMod val="75000"/>
            </a:schemeClr>
          </a:solidFill>
        </p:spPr>
        <p:txBody>
          <a:bodyPr wrap="square" rtlCol="0" anchor="ctr">
            <a:noAutofit/>
          </a:bodyPr>
          <a:lstStyle/>
          <a:p>
            <a:pPr algn="ctr"/>
            <a:r>
              <a:rPr lang="en-US" b="1" dirty="0" smtClean="0">
                <a:solidFill>
                  <a:schemeClr val="bg1"/>
                </a:solidFill>
                <a:latin typeface="Candara" panose="020E0502030303020204" pitchFamily="34" charset="0"/>
              </a:rPr>
              <a:t>FOCUS GROUP FINDINGS</a:t>
            </a:r>
            <a:endParaRPr lang="en-US" b="1" dirty="0">
              <a:solidFill>
                <a:schemeClr val="bg1"/>
              </a:solidFill>
              <a:latin typeface="Candara" panose="020E0502030303020204" pitchFamily="34" charset="0"/>
            </a:endParaRPr>
          </a:p>
        </p:txBody>
      </p:sp>
      <p:grpSp>
        <p:nvGrpSpPr>
          <p:cNvPr id="54" name="Group 53"/>
          <p:cNvGrpSpPr/>
          <p:nvPr/>
        </p:nvGrpSpPr>
        <p:grpSpPr>
          <a:xfrm rot="21260312">
            <a:off x="14954886" y="13258374"/>
            <a:ext cx="4857177" cy="4111687"/>
            <a:chOff x="15671385" y="12668227"/>
            <a:chExt cx="3643090" cy="2912731"/>
          </a:xfrm>
        </p:grpSpPr>
        <p:sp>
          <p:nvSpPr>
            <p:cNvPr id="48" name="Cloud Callout 47"/>
            <p:cNvSpPr/>
            <p:nvPr/>
          </p:nvSpPr>
          <p:spPr>
            <a:xfrm rot="739619">
              <a:off x="15671385" y="12668227"/>
              <a:ext cx="3643090" cy="2912731"/>
            </a:xfrm>
            <a:prstGeom prst="cloudCallout">
              <a:avLst/>
            </a:prstGeom>
            <a:solidFill>
              <a:srgbClr val="FFFFCC">
                <a:alpha val="65000"/>
              </a:srgbClr>
            </a:solidFill>
            <a:ln>
              <a:solidFill>
                <a:schemeClr val="dk1">
                  <a:alpha val="62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8" name="Picture 7"/>
            <p:cNvPicPr>
              <a:picLocks noChangeAspect="1"/>
            </p:cNvPicPr>
            <p:nvPr/>
          </p:nvPicPr>
          <p:blipFill>
            <a:blip r:embed="rId7"/>
            <a:stretch>
              <a:fillRect/>
            </a:stretch>
          </p:blipFill>
          <p:spPr>
            <a:xfrm>
              <a:off x="16254748" y="13158292"/>
              <a:ext cx="2719052" cy="1932599"/>
            </a:xfrm>
            <a:prstGeom prst="rect">
              <a:avLst/>
            </a:prstGeom>
          </p:spPr>
        </p:pic>
      </p:grpSp>
      <p:grpSp>
        <p:nvGrpSpPr>
          <p:cNvPr id="53" name="Group 52"/>
          <p:cNvGrpSpPr/>
          <p:nvPr/>
        </p:nvGrpSpPr>
        <p:grpSpPr>
          <a:xfrm rot="311388">
            <a:off x="29511312" y="18398738"/>
            <a:ext cx="4852470" cy="4260977"/>
            <a:chOff x="24716729" y="14676938"/>
            <a:chExt cx="3696984" cy="3321120"/>
          </a:xfrm>
        </p:grpSpPr>
        <p:sp>
          <p:nvSpPr>
            <p:cNvPr id="52" name="Cloud Callout 51"/>
            <p:cNvSpPr/>
            <p:nvPr/>
          </p:nvSpPr>
          <p:spPr>
            <a:xfrm rot="739619">
              <a:off x="24716729" y="14676938"/>
              <a:ext cx="3674721" cy="3321120"/>
            </a:xfrm>
            <a:prstGeom prst="cloudCallout">
              <a:avLst/>
            </a:prstGeom>
            <a:solidFill>
              <a:srgbClr val="FFFFCC">
                <a:alpha val="65000"/>
              </a:srgbClr>
            </a:solidFill>
            <a:ln>
              <a:solidFill>
                <a:schemeClr val="dk1">
                  <a:alpha val="58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pic>
          <p:nvPicPr>
            <p:cNvPr id="24" name="Picture 23"/>
            <p:cNvPicPr>
              <a:picLocks noChangeAspect="1"/>
            </p:cNvPicPr>
            <p:nvPr/>
          </p:nvPicPr>
          <p:blipFill>
            <a:blip r:embed="rId8"/>
            <a:stretch>
              <a:fillRect/>
            </a:stretch>
          </p:blipFill>
          <p:spPr>
            <a:xfrm>
              <a:off x="25175214" y="15200495"/>
              <a:ext cx="3238499" cy="2274005"/>
            </a:xfrm>
            <a:prstGeom prst="rect">
              <a:avLst/>
            </a:prstGeom>
          </p:spPr>
        </p:pic>
      </p:grpSp>
      <p:grpSp>
        <p:nvGrpSpPr>
          <p:cNvPr id="66" name="Group 65"/>
          <p:cNvGrpSpPr/>
          <p:nvPr/>
        </p:nvGrpSpPr>
        <p:grpSpPr>
          <a:xfrm>
            <a:off x="35534236" y="17422033"/>
            <a:ext cx="7960828" cy="5393665"/>
            <a:chOff x="34943068" y="15087331"/>
            <a:chExt cx="8615248" cy="6358484"/>
          </a:xfrm>
        </p:grpSpPr>
        <p:sp>
          <p:nvSpPr>
            <p:cNvPr id="62" name="Cloud Callout 61"/>
            <p:cNvSpPr/>
            <p:nvPr/>
          </p:nvSpPr>
          <p:spPr>
            <a:xfrm rot="20860381" flipH="1">
              <a:off x="34943068" y="15087331"/>
              <a:ext cx="8615248" cy="6358484"/>
            </a:xfrm>
            <a:prstGeom prst="cloudCallout">
              <a:avLst/>
            </a:prstGeom>
            <a:solidFill>
              <a:srgbClr val="FFFFCC">
                <a:alpha val="72000"/>
              </a:srgbClr>
            </a:solidFill>
            <a:ln>
              <a:solidFill>
                <a:schemeClr val="dk1">
                  <a:alpha val="56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5" name="Rectangle 64"/>
            <p:cNvSpPr/>
            <p:nvPr/>
          </p:nvSpPr>
          <p:spPr>
            <a:xfrm>
              <a:off x="35935670" y="16243417"/>
              <a:ext cx="6570643" cy="4027431"/>
            </a:xfrm>
            <a:prstGeom prst="rect">
              <a:avLst/>
            </a:prstGeom>
          </p:spPr>
          <p:txBody>
            <a:bodyPr wrap="square">
              <a:spAutoFit/>
            </a:bodyPr>
            <a:lstStyle/>
            <a:p>
              <a:pPr algn="ctr"/>
              <a:r>
                <a:rPr lang="en-US" sz="2400" b="1" dirty="0">
                  <a:solidFill>
                    <a:srgbClr val="000000"/>
                  </a:solidFill>
                </a:rPr>
                <a:t>Everybody's position here is kind of unstable, like someone could leave at any moment. And so I had a friend...one of the people I got closest to my first semester here, she left after the first semester. And that was kind of hard for me because everybody else had their cliques already formed and I had to find new friend groups because the person I spent all my time with wasn't there anymore. </a:t>
              </a:r>
              <a:endParaRPr lang="en-US" sz="2400" b="1" dirty="0"/>
            </a:p>
          </p:txBody>
        </p:sp>
      </p:grpSp>
      <p:grpSp>
        <p:nvGrpSpPr>
          <p:cNvPr id="68" name="Group 67"/>
          <p:cNvGrpSpPr/>
          <p:nvPr/>
        </p:nvGrpSpPr>
        <p:grpSpPr>
          <a:xfrm>
            <a:off x="14740761" y="17731866"/>
            <a:ext cx="6805998" cy="5592075"/>
            <a:chOff x="15304523" y="17483037"/>
            <a:chExt cx="6805998" cy="5592075"/>
          </a:xfrm>
        </p:grpSpPr>
        <p:sp>
          <p:nvSpPr>
            <p:cNvPr id="61" name="Cloud Callout 60"/>
            <p:cNvSpPr/>
            <p:nvPr/>
          </p:nvSpPr>
          <p:spPr>
            <a:xfrm rot="20860381" flipH="1">
              <a:off x="15304523" y="17483037"/>
              <a:ext cx="6805998" cy="5592075"/>
            </a:xfrm>
            <a:prstGeom prst="cloudCallout">
              <a:avLst/>
            </a:prstGeom>
            <a:solidFill>
              <a:srgbClr val="FFFFCC">
                <a:alpha val="65000"/>
              </a:srgbClr>
            </a:solidFill>
            <a:ln>
              <a:solidFill>
                <a:schemeClr val="dk1">
                  <a:alpha val="63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67" name="Rectangle 66"/>
            <p:cNvSpPr/>
            <p:nvPr/>
          </p:nvSpPr>
          <p:spPr>
            <a:xfrm>
              <a:off x="15919339" y="18760508"/>
              <a:ext cx="5518686" cy="3108543"/>
            </a:xfrm>
            <a:prstGeom prst="rect">
              <a:avLst/>
            </a:prstGeom>
          </p:spPr>
          <p:txBody>
            <a:bodyPr wrap="square">
              <a:spAutoFit/>
            </a:bodyPr>
            <a:lstStyle/>
            <a:p>
              <a:pPr algn="ctr"/>
              <a:r>
                <a:rPr lang="en-US" sz="2800" b="1" dirty="0">
                  <a:solidFill>
                    <a:srgbClr val="000000"/>
                  </a:solidFill>
                  <a:latin typeface="Calibri" panose="020F0502020204030204" pitchFamily="34" charset="0"/>
                </a:rPr>
                <a:t>I think what they do offer is very helpful if you're willing to reach out for it, but some people have complained about it in the past. I know there are differing opinions on specifically mental health care...it's not adequate enough. </a:t>
              </a:r>
              <a:endParaRPr lang="en-US" sz="2800" b="1" dirty="0">
                <a:latin typeface="Calibri" panose="020F0502020204030204" pitchFamily="34" charset="0"/>
              </a:endParaRPr>
            </a:p>
          </p:txBody>
        </p:sp>
      </p:grpSp>
    </p:spTree>
    <p:extLst>
      <p:ext uri="{BB962C8B-B14F-4D97-AF65-F5344CB8AC3E}">
        <p14:creationId xmlns:p14="http://schemas.microsoft.com/office/powerpoint/2010/main" val="25045706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1550</TotalTime>
  <Words>1850</Words>
  <Application>Microsoft Office PowerPoint</Application>
  <PresentationFormat>Custom</PresentationFormat>
  <Paragraphs>70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Candara</vt:lpstr>
      <vt:lpstr>Office Theme</vt:lpstr>
      <vt:lpstr>PowerPoint Presentation</vt:lpstr>
    </vt:vector>
  </TitlesOfParts>
  <Company>Western Kentucky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Bush, Katie</dc:creator>
  <cp:lastModifiedBy>Hodge, Danetra</cp:lastModifiedBy>
  <cp:revision>71</cp:revision>
  <dcterms:created xsi:type="dcterms:W3CDTF">2016-02-03T19:21:53Z</dcterms:created>
  <dcterms:modified xsi:type="dcterms:W3CDTF">2016-11-01T01:33:47Z</dcterms:modified>
</cp:coreProperties>
</file>